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Default Extension="jpg" ContentType="image/jpg"/>
  <Default Extension="svg" ContentType="image/svg+xml"/>
  <Default Extension="png" ContentType="image/png"/>
  <Default Extension="gif" ContentType="image/gif"/>
  <Default Extension="m4v" ContentType="video/mp4"/>
  <Default Extension="mp4" ContentType="video/mp4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Masters/slideMaster2.xml" ContentType="application/vnd.openxmlformats-officedocument.presentationml.slideMaster+xml"/>
  <Override PartName="/ppt/slides/slide2.xml" ContentType="application/vnd.openxmlformats-officedocument.presentationml.slide+xml"/>
  <Override PartName="/ppt/slideMasters/slideMaster3.xml" ContentType="application/vnd.openxmlformats-officedocument.presentationml.slideMaster+xml"/>
  <Override PartName="/ppt/slides/slide3.xml" ContentType="application/vnd.openxmlformats-officedocument.presentationml.slide+xml"/>
  <Override PartName="/ppt/slideMasters/slideMaster4.xml" ContentType="application/vnd.openxmlformats-officedocument.presentationml.slideMaster+xml"/>
  <Override PartName="/ppt/slides/slide4.xml" ContentType="application/vnd.openxmlformats-officedocument.presentationml.slide+xml"/>
  <Override PartName="/ppt/slideMasters/slideMaster5.xml" ContentType="application/vnd.openxmlformats-officedocument.presentationml.slideMaster+xml"/>
  <Override PartName="/ppt/slides/slide5.xml" ContentType="application/vnd.openxmlformats-officedocument.presentationml.slide+xml"/>
  <Override PartName="/ppt/slideMasters/slideMaster6.xml" ContentType="application/vnd.openxmlformats-officedocument.presentationml.slideMaster+xml"/>
  <Override PartName="/ppt/slides/slide6.xml" ContentType="application/vnd.openxmlformats-officedocument.presentationml.slide+xml"/>
  <Override PartName="/ppt/slideMasters/slideMaster7.xml" ContentType="application/vnd.openxmlformats-officedocument.presentationml.slideMaster+xml"/>
  <Override PartName="/ppt/slides/slide7.xml" ContentType="application/vnd.openxmlformats-officedocument.presentationml.slide+xml"/>
  <Override PartName="/ppt/slideMasters/slideMaster8.xml" ContentType="application/vnd.openxmlformats-officedocument.presentationml.slideMaster+xml"/>
  <Override PartName="/ppt/slides/slide8.xml" ContentType="application/vnd.openxmlformats-officedocument.presentationml.slide+xml"/>
  <Override PartName="/ppt/slideMasters/slideMaster9.xml" ContentType="application/vnd.openxmlformats-officedocument.presentationml.slideMaster+xml"/>
  <Override PartName="/ppt/slides/slide9.xml" ContentType="application/vnd.openxmlformats-officedocument.presentationml.slide+xml"/>
  <Override PartName="/ppt/slideMasters/slideMaster10.xml" ContentType="application/vnd.openxmlformats-officedocument.presentationml.slideMaster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
		<Relationship Id="rId1" Type="http://schemas.openxmlformats.org/officeDocument/2006/relationships/extended-properties" Target="docProps/app.xml"/>
		<Relationship Id="rId2" Type="http://schemas.openxmlformats.org/package/2006/relationships/metadata/core-properties" Target="docProps/core.xml"/>
		<Relationship Id="rId3" Type="http://schemas.openxmlformats.org/officeDocument/2006/relationships/officeDocument" Target="ppt/presentation.xml"/>
		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notesMasterIdLst>
    <p:notesMasterId r:id="rId12"/>
  </p:notesMasterIdLst>
  <p:sldSz cx="9144000" cy="5143500"/>
  <p:notesSz cx="5143500" cy="91440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136" d="100"/>
          <a:sy n="136" d="100"/>
        </p:scale>
        <p:origin x="21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/Relationships>
</file>

<file path=ppt/media/>
</file>

<file path=ppt/notesMasters/_rels/notesMaster1.xml.rels><?xml version="1.0" encoding="UTF-8" standalone="yes"?>
<Relationships xmlns="http://schemas.openxmlformats.org/package/2006/relationships">
		<Relationship Id="rId1" Type="http://schemas.openxmlformats.org/officeDocument/2006/relationships/theme" Target="../theme/theme1.xml"/>
		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2F153-3F37-0F45-9E97-73ACFA13230C}" type="datetimeFigureOut">
              <a:rPr lang="en-US"/>
              <a:t>7/23/19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E9CC1-C706-0F49-92D6-E571CC5EEA8F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1.xml"/>
		</Relationships>
</file>

<file path=ppt/notesSlides/_rels/notesSlide10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10.xml"/>
		</Relationships>
</file>

<file path=ppt/notesSlides/_rels/notesSlide2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2.xml"/>
		</Relationships>
</file>

<file path=ppt/notesSlides/_rels/notesSlide3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3.xml"/>
		</Relationships>
</file>

<file path=ppt/notesSlides/_rels/notesSlide4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4.xml"/>
		</Relationships>
</file>

<file path=ppt/notesSlides/_rels/notesSlide5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5.xml"/>
		</Relationships>
</file>

<file path=ppt/notesSlides/_rels/notesSlide6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6.xml"/>
		</Relationships>
</file>

<file path=ppt/notesSlides/_rels/notesSlide7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7.xml"/>
		</Relationships>
</file>

<file path=ppt/notesSlides/_rels/notesSlide8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8.xml"/>
		</Relationships>
</file>

<file path=ppt/notesSlides/_rels/notesSlide9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9.xml"/>
		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1592531" y="1695450"/>
            <a:ext cx="5958789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5400"/>
              </a:lnSpc>
              <a:spcAft>
                <a:spcPts val="1200"/>
              </a:spcAft>
              <a:buNone/>
            </a:pPr>
            <a:r>
              <a:rPr lang="en-US" sz="54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[COMPANY NAME]</a:t>
            </a:r>
            <a:endParaRPr lang="en-US" sz="5400" dirty="0"/>
          </a:p>
        </p:txBody>
      </p:sp>
      <p:sp>
        <p:nvSpPr>
          <p:cNvPr id="3" name="Text 1"/>
          <p:cNvSpPr/>
          <p:nvPr/>
        </p:nvSpPr>
        <p:spPr>
          <a:xfrm>
            <a:off x="1592531" y="2533650"/>
            <a:ext cx="5958789" cy="3048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400"/>
              </a:lnSpc>
              <a:spcBef>
                <a:spcPts val="300"/>
              </a:spcBef>
              <a:spcAft>
                <a:spcPts val="3000"/>
              </a:spcAft>
              <a:buNone/>
            </a:pPr>
            <a:r>
              <a:rPr lang="en-US" sz="180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[One-line description of what you do]</a:t>
            </a:r>
            <a:endParaRPr lang="en-US" sz="1800" dirty="0"/>
          </a:p>
        </p:txBody>
      </p:sp>
      <p:sp>
        <p:nvSpPr>
          <p:cNvPr id="4" name="Text 2"/>
          <p:cNvSpPr/>
          <p:nvPr/>
        </p:nvSpPr>
        <p:spPr>
          <a:xfrm>
            <a:off x="1592531" y="3219450"/>
            <a:ext cx="5958789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[Your Name] • [Title] • [Date]</a:t>
            </a:r>
            <a:endParaRPr lang="en-US" sz="105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0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2111853" y="1181100"/>
            <a:ext cx="4920294" cy="571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4500"/>
              </a:lnSpc>
              <a:spcAft>
                <a:spcPts val="1200"/>
              </a:spcAft>
              <a:buNone/>
            </a:pPr>
            <a:r>
              <a:rPr lang="en-US" sz="45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[COMPANY NAME]</a:t>
            </a:r>
            <a:endParaRPr lang="en-US" sz="4500" dirty="0"/>
          </a:p>
        </p:txBody>
      </p:sp>
      <p:sp>
        <p:nvSpPr>
          <p:cNvPr id="3" name="Text 1"/>
          <p:cNvSpPr/>
          <p:nvPr/>
        </p:nvSpPr>
        <p:spPr>
          <a:xfrm>
            <a:off x="2111853" y="1905000"/>
            <a:ext cx="4920294" cy="3048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400"/>
              </a:lnSpc>
              <a:spcBef>
                <a:spcPts val="300"/>
              </a:spcBef>
              <a:spcAft>
                <a:spcPts val="3600"/>
              </a:spcAft>
              <a:buNone/>
            </a:pPr>
            <a:r>
              <a:rPr lang="en-US" sz="180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[Tagline or mission statement]</a:t>
            </a:r>
            <a:endParaRPr lang="en-US" sz="1800" dirty="0"/>
          </a:p>
        </p:txBody>
      </p:sp>
      <p:sp>
        <p:nvSpPr>
          <p:cNvPr id="4" name="Text 2"/>
          <p:cNvSpPr/>
          <p:nvPr/>
        </p:nvSpPr>
        <p:spPr>
          <a:xfrm>
            <a:off x="2111853" y="2667000"/>
            <a:ext cx="4920294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3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[founder@company.com]</a:t>
            </a:r>
            <a:endParaRPr lang="en-US" sz="1350" dirty="0"/>
          </a:p>
        </p:txBody>
      </p:sp>
      <p:sp>
        <p:nvSpPr>
          <p:cNvPr id="5" name="Text 3"/>
          <p:cNvSpPr/>
          <p:nvPr/>
        </p:nvSpPr>
        <p:spPr>
          <a:xfrm>
            <a:off x="2111853" y="3009900"/>
            <a:ext cx="4920294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[company.com]</a:t>
            </a:r>
            <a:endParaRPr lang="en-US" sz="1350" dirty="0"/>
          </a:p>
        </p:txBody>
      </p:sp>
      <p:sp>
        <p:nvSpPr>
          <p:cNvPr id="6" name="Text 4"/>
          <p:cNvSpPr/>
          <p:nvPr/>
        </p:nvSpPr>
        <p:spPr>
          <a:xfrm>
            <a:off x="2111853" y="3733800"/>
            <a:ext cx="492029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Thank you.</a:t>
            </a:r>
            <a:endParaRPr lang="en-US" sz="105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2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THE PROBLEM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7160324" cy="50289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960"/>
              </a:lnSpc>
              <a:spcAft>
                <a:spcPts val="2400"/>
              </a:spcAft>
              <a:buNone/>
            </a:pPr>
            <a:r>
              <a:rPr lang="en-US" sz="36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[Big, painful problem statement]</a:t>
            </a:r>
            <a:endParaRPr lang="en-US" sz="3600" dirty="0"/>
          </a:p>
        </p:txBody>
      </p:sp>
      <p:sp>
        <p:nvSpPr>
          <p:cNvPr id="4" name="Text 2"/>
          <p:cNvSpPr/>
          <p:nvPr/>
        </p:nvSpPr>
        <p:spPr>
          <a:xfrm>
            <a:off x="381000" y="2708821"/>
            <a:ext cx="2590800" cy="1181100"/>
          </a:xfrm>
          <a:prstGeom prst="roundRect">
            <a:avLst>
              <a:gd name="adj" fmla="val 5161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5" name="Text 3"/>
          <p:cNvSpPr/>
          <p:nvPr/>
        </p:nvSpPr>
        <p:spPr>
          <a:xfrm>
            <a:off x="609600" y="2975521"/>
            <a:ext cx="2176272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[Stat 1]</a:t>
            </a:r>
            <a:endParaRPr lang="en-US" sz="2700" dirty="0"/>
          </a:p>
        </p:txBody>
      </p:sp>
      <p:sp>
        <p:nvSpPr>
          <p:cNvPr id="6" name="Text 4"/>
          <p:cNvSpPr/>
          <p:nvPr/>
        </p:nvSpPr>
        <p:spPr>
          <a:xfrm>
            <a:off x="609600" y="3432721"/>
            <a:ext cx="2176272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[Context for stat]</a:t>
            </a:r>
            <a:endParaRPr lang="en-US" sz="1050" dirty="0"/>
          </a:p>
        </p:txBody>
      </p:sp>
      <p:sp>
        <p:nvSpPr>
          <p:cNvPr id="7" name="Text 5"/>
          <p:cNvSpPr/>
          <p:nvPr/>
        </p:nvSpPr>
        <p:spPr>
          <a:xfrm>
            <a:off x="3276600" y="2708821"/>
            <a:ext cx="2590800" cy="1181100"/>
          </a:xfrm>
          <a:prstGeom prst="roundRect">
            <a:avLst>
              <a:gd name="adj" fmla="val 5161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8" name="Text 6"/>
          <p:cNvSpPr/>
          <p:nvPr/>
        </p:nvSpPr>
        <p:spPr>
          <a:xfrm>
            <a:off x="3505200" y="2975521"/>
            <a:ext cx="2176272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[Stat 2]</a:t>
            </a:r>
            <a:endParaRPr lang="en-US" sz="2700" dirty="0"/>
          </a:p>
        </p:txBody>
      </p:sp>
      <p:sp>
        <p:nvSpPr>
          <p:cNvPr id="9" name="Text 7"/>
          <p:cNvSpPr/>
          <p:nvPr/>
        </p:nvSpPr>
        <p:spPr>
          <a:xfrm>
            <a:off x="3505200" y="3432721"/>
            <a:ext cx="2176272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[Context for stat]</a:t>
            </a:r>
            <a:endParaRPr lang="en-US" sz="1050" dirty="0"/>
          </a:p>
        </p:txBody>
      </p:sp>
      <p:sp>
        <p:nvSpPr>
          <p:cNvPr id="10" name="Text 8"/>
          <p:cNvSpPr/>
          <p:nvPr/>
        </p:nvSpPr>
        <p:spPr>
          <a:xfrm>
            <a:off x="6172200" y="2708821"/>
            <a:ext cx="2590800" cy="1181100"/>
          </a:xfrm>
          <a:prstGeom prst="roundRect">
            <a:avLst>
              <a:gd name="adj" fmla="val 5161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1" name="Text 9"/>
          <p:cNvSpPr/>
          <p:nvPr/>
        </p:nvSpPr>
        <p:spPr>
          <a:xfrm>
            <a:off x="6400800" y="2975521"/>
            <a:ext cx="2176272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[Stat 3]</a:t>
            </a:r>
            <a:endParaRPr lang="en-US" sz="2700" dirty="0"/>
          </a:p>
        </p:txBody>
      </p:sp>
      <p:sp>
        <p:nvSpPr>
          <p:cNvPr id="12" name="Text 10"/>
          <p:cNvSpPr/>
          <p:nvPr/>
        </p:nvSpPr>
        <p:spPr>
          <a:xfrm>
            <a:off x="6400800" y="3432721"/>
            <a:ext cx="2176272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[Context for stat]</a:t>
            </a:r>
            <a:endParaRPr lang="en-US" sz="105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3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THE SOLUTION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5081207" cy="411361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240"/>
              </a:lnSpc>
              <a:spcAft>
                <a:spcPts val="24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[What you do in one sentence]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381000" y="1691580"/>
            <a:ext cx="4038600" cy="876300"/>
          </a:xfrm>
          <a:prstGeom prst="roundRect">
            <a:avLst>
              <a:gd name="adj" fmla="val 6957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5" name="Shape 3"/>
          <p:cNvSpPr/>
          <p:nvPr/>
        </p:nvSpPr>
        <p:spPr>
          <a:xfrm>
            <a:off x="400050" y="1691580"/>
            <a:ext cx="0" cy="876300"/>
          </a:xfrm>
          <a:prstGeom prst="line">
            <a:avLst/>
          </a:prstGeom>
          <a:noFill/>
          <a:ln w="38100">
            <a:solidFill>
              <a:srgbClr val="00FF88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571500" y="1882080"/>
            <a:ext cx="3769614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1]</a:t>
            </a:r>
            <a:endParaRPr lang="en-US" sz="1350" dirty="0"/>
          </a:p>
        </p:txBody>
      </p:sp>
      <p:sp>
        <p:nvSpPr>
          <p:cNvPr id="7" name="Text 5"/>
          <p:cNvSpPr/>
          <p:nvPr/>
        </p:nvSpPr>
        <p:spPr>
          <a:xfrm>
            <a:off x="571500" y="2186880"/>
            <a:ext cx="376961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[Brief explanation]</a:t>
            </a:r>
            <a:endParaRPr lang="en-US" sz="1050" dirty="0"/>
          </a:p>
        </p:txBody>
      </p:sp>
      <p:sp>
        <p:nvSpPr>
          <p:cNvPr id="8" name="Text 6"/>
          <p:cNvSpPr/>
          <p:nvPr/>
        </p:nvSpPr>
        <p:spPr>
          <a:xfrm>
            <a:off x="381000" y="2720280"/>
            <a:ext cx="4038600" cy="876300"/>
          </a:xfrm>
          <a:prstGeom prst="roundRect">
            <a:avLst>
              <a:gd name="adj" fmla="val 6957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9" name="Shape 7"/>
          <p:cNvSpPr/>
          <p:nvPr/>
        </p:nvSpPr>
        <p:spPr>
          <a:xfrm>
            <a:off x="400050" y="2720280"/>
            <a:ext cx="0" cy="876300"/>
          </a:xfrm>
          <a:prstGeom prst="line">
            <a:avLst/>
          </a:prstGeom>
          <a:noFill/>
          <a:ln w="38100">
            <a:solidFill>
              <a:srgbClr val="00FF88"/>
            </a:solidFill>
            <a:prstDash val="solid"/>
          </a:ln>
        </p:spPr>
      </p:sp>
      <p:sp>
        <p:nvSpPr>
          <p:cNvPr id="10" name="Text 8"/>
          <p:cNvSpPr/>
          <p:nvPr/>
        </p:nvSpPr>
        <p:spPr>
          <a:xfrm>
            <a:off x="571500" y="2910780"/>
            <a:ext cx="3769614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2]</a:t>
            </a:r>
            <a:endParaRPr lang="en-US" sz="1350" dirty="0"/>
          </a:p>
        </p:txBody>
      </p:sp>
      <p:sp>
        <p:nvSpPr>
          <p:cNvPr id="11" name="Text 9"/>
          <p:cNvSpPr/>
          <p:nvPr/>
        </p:nvSpPr>
        <p:spPr>
          <a:xfrm>
            <a:off x="571500" y="3215580"/>
            <a:ext cx="376961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[Brief explanation]</a:t>
            </a:r>
            <a:endParaRPr lang="en-US" sz="1050" dirty="0"/>
          </a:p>
        </p:txBody>
      </p:sp>
      <p:sp>
        <p:nvSpPr>
          <p:cNvPr id="12" name="Text 10"/>
          <p:cNvSpPr/>
          <p:nvPr/>
        </p:nvSpPr>
        <p:spPr>
          <a:xfrm>
            <a:off x="381000" y="3748980"/>
            <a:ext cx="4038600" cy="876300"/>
          </a:xfrm>
          <a:prstGeom prst="roundRect">
            <a:avLst>
              <a:gd name="adj" fmla="val 6957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3" name="Shape 11"/>
          <p:cNvSpPr/>
          <p:nvPr/>
        </p:nvSpPr>
        <p:spPr>
          <a:xfrm>
            <a:off x="400050" y="3748980"/>
            <a:ext cx="0" cy="876300"/>
          </a:xfrm>
          <a:prstGeom prst="line">
            <a:avLst/>
          </a:prstGeom>
          <a:noFill/>
          <a:ln w="38100">
            <a:solidFill>
              <a:srgbClr val="00FF88"/>
            </a:solidFill>
            <a:prstDash val="solid"/>
          </a:ln>
        </p:spPr>
      </p:sp>
      <p:sp>
        <p:nvSpPr>
          <p:cNvPr id="14" name="Text 12"/>
          <p:cNvSpPr/>
          <p:nvPr/>
        </p:nvSpPr>
        <p:spPr>
          <a:xfrm>
            <a:off x="571500" y="3939480"/>
            <a:ext cx="3769614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3]</a:t>
            </a:r>
            <a:endParaRPr lang="en-US" sz="1350" dirty="0"/>
          </a:p>
        </p:txBody>
      </p:sp>
      <p:sp>
        <p:nvSpPr>
          <p:cNvPr id="15" name="Text 13"/>
          <p:cNvSpPr/>
          <p:nvPr/>
        </p:nvSpPr>
        <p:spPr>
          <a:xfrm>
            <a:off x="571500" y="4244280"/>
            <a:ext cx="376961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[Brief explanation]</a:t>
            </a:r>
            <a:endParaRPr lang="en-US" sz="1050" dirty="0"/>
          </a:p>
        </p:txBody>
      </p:sp>
      <p:sp>
        <p:nvSpPr>
          <p:cNvPr id="16" name="Text 14"/>
          <p:cNvSpPr/>
          <p:nvPr/>
        </p:nvSpPr>
        <p:spPr>
          <a:xfrm>
            <a:off x="4724400" y="1824930"/>
            <a:ext cx="4038600" cy="2667000"/>
          </a:xfrm>
          <a:prstGeom prst="roundRect">
            <a:avLst>
              <a:gd name="adj" fmla="val 2286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7" name="Text 15"/>
          <p:cNvSpPr/>
          <p:nvPr/>
        </p:nvSpPr>
        <p:spPr>
          <a:xfrm>
            <a:off x="4684014" y="1863030"/>
            <a:ext cx="4119372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5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[Product Screenshot / Demo Image]</a:t>
            </a:r>
            <a:endParaRPr lang="en-US" sz="15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4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MARKET OPPORTUNITY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428453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Aft>
                <a:spcPts val="24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[Market in one line]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381000" y="1866900"/>
            <a:ext cx="2590800" cy="2057400"/>
          </a:xfrm>
          <a:prstGeom prst="roundRect">
            <a:avLst>
              <a:gd name="adj" fmla="val 2963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5" name="Text 3"/>
          <p:cNvSpPr/>
          <p:nvPr/>
        </p:nvSpPr>
        <p:spPr>
          <a:xfrm>
            <a:off x="915251" y="2133600"/>
            <a:ext cx="1522297" cy="571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4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45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$[X]B</a:t>
            </a:r>
            <a:endParaRPr lang="en-US" sz="4500" dirty="0"/>
          </a:p>
        </p:txBody>
      </p:sp>
      <p:sp>
        <p:nvSpPr>
          <p:cNvPr id="6" name="Text 4"/>
          <p:cNvSpPr/>
          <p:nvPr/>
        </p:nvSpPr>
        <p:spPr>
          <a:xfrm>
            <a:off x="1493475" y="2971800"/>
            <a:ext cx="365849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TAM</a:t>
            </a:r>
            <a:endParaRPr lang="en-US" sz="1350" dirty="0"/>
          </a:p>
        </p:txBody>
      </p:sp>
      <p:sp>
        <p:nvSpPr>
          <p:cNvPr id="7" name="Text 5"/>
          <p:cNvSpPr/>
          <p:nvPr/>
        </p:nvSpPr>
        <p:spPr>
          <a:xfrm>
            <a:off x="912672" y="3467100"/>
            <a:ext cx="1527307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Total Addressable Market</a:t>
            </a:r>
            <a:endParaRPr lang="en-US" sz="1050" dirty="0"/>
          </a:p>
        </p:txBody>
      </p:sp>
      <p:sp>
        <p:nvSpPr>
          <p:cNvPr id="8" name="Text 6"/>
          <p:cNvSpPr/>
          <p:nvPr/>
        </p:nvSpPr>
        <p:spPr>
          <a:xfrm>
            <a:off x="3276600" y="1866900"/>
            <a:ext cx="2590800" cy="2057400"/>
          </a:xfrm>
          <a:prstGeom prst="roundRect">
            <a:avLst>
              <a:gd name="adj" fmla="val 2963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9" name="Text 7"/>
          <p:cNvSpPr/>
          <p:nvPr/>
        </p:nvSpPr>
        <p:spPr>
          <a:xfrm>
            <a:off x="3810851" y="2133600"/>
            <a:ext cx="1522297" cy="571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4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45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$[X]B</a:t>
            </a:r>
            <a:endParaRPr lang="en-US" sz="4500" dirty="0"/>
          </a:p>
        </p:txBody>
      </p:sp>
      <p:sp>
        <p:nvSpPr>
          <p:cNvPr id="10" name="Text 8"/>
          <p:cNvSpPr/>
          <p:nvPr/>
        </p:nvSpPr>
        <p:spPr>
          <a:xfrm>
            <a:off x="4377690" y="2971800"/>
            <a:ext cx="38862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SAM</a:t>
            </a:r>
            <a:endParaRPr lang="en-US" sz="1350" dirty="0"/>
          </a:p>
        </p:txBody>
      </p:sp>
      <p:sp>
        <p:nvSpPr>
          <p:cNvPr id="11" name="Text 9"/>
          <p:cNvSpPr/>
          <p:nvPr/>
        </p:nvSpPr>
        <p:spPr>
          <a:xfrm>
            <a:off x="3596655" y="3467100"/>
            <a:ext cx="195069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Serviceable Addressable Market</a:t>
            </a:r>
            <a:endParaRPr lang="en-US" sz="1050" dirty="0"/>
          </a:p>
        </p:txBody>
      </p:sp>
      <p:sp>
        <p:nvSpPr>
          <p:cNvPr id="12" name="Text 10"/>
          <p:cNvSpPr/>
          <p:nvPr/>
        </p:nvSpPr>
        <p:spPr>
          <a:xfrm>
            <a:off x="6172200" y="1866900"/>
            <a:ext cx="2590800" cy="2057400"/>
          </a:xfrm>
          <a:prstGeom prst="roundRect">
            <a:avLst>
              <a:gd name="adj" fmla="val 2963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3" name="Text 11"/>
          <p:cNvSpPr/>
          <p:nvPr/>
        </p:nvSpPr>
        <p:spPr>
          <a:xfrm>
            <a:off x="6674117" y="2133600"/>
            <a:ext cx="1586966" cy="571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4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45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$[X]M</a:t>
            </a:r>
            <a:endParaRPr lang="en-US" sz="4500" dirty="0"/>
          </a:p>
        </p:txBody>
      </p:sp>
      <p:sp>
        <p:nvSpPr>
          <p:cNvPr id="14" name="Text 12"/>
          <p:cNvSpPr/>
          <p:nvPr/>
        </p:nvSpPr>
        <p:spPr>
          <a:xfrm>
            <a:off x="7268282" y="2971800"/>
            <a:ext cx="398487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SOM</a:t>
            </a:r>
            <a:endParaRPr lang="en-US" sz="1350" dirty="0"/>
          </a:p>
        </p:txBody>
      </p:sp>
      <p:sp>
        <p:nvSpPr>
          <p:cNvPr id="15" name="Text 13"/>
          <p:cNvSpPr/>
          <p:nvPr/>
        </p:nvSpPr>
        <p:spPr>
          <a:xfrm>
            <a:off x="6537644" y="3467100"/>
            <a:ext cx="185991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Serviceable Obtainable Market</a:t>
            </a:r>
            <a:endParaRPr lang="en-US" sz="1050" dirty="0"/>
          </a:p>
        </p:txBody>
      </p:sp>
      <p:sp>
        <p:nvSpPr>
          <p:cNvPr id="16" name="Text 14"/>
          <p:cNvSpPr/>
          <p:nvPr/>
        </p:nvSpPr>
        <p:spPr>
          <a:xfrm>
            <a:off x="381000" y="4572000"/>
            <a:ext cx="8549640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200"/>
              </a:lnSpc>
              <a:spcBef>
                <a:spcPts val="12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[Source: Market research source]</a:t>
            </a:r>
            <a:endParaRPr lang="en-US" sz="9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5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BUSINESS MODEL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428453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Aft>
                <a:spcPts val="24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How We Make Money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381000" y="1562100"/>
            <a:ext cx="3810000" cy="952500"/>
          </a:xfrm>
          <a:prstGeom prst="roundRect">
            <a:avLst>
              <a:gd name="adj" fmla="val 6400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5" name="Text 3"/>
          <p:cNvSpPr/>
          <p:nvPr/>
        </p:nvSpPr>
        <p:spPr>
          <a:xfrm>
            <a:off x="533400" y="1752600"/>
            <a:ext cx="3575304" cy="3048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4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8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[Revenue Stream 1]</a:t>
            </a:r>
            <a:endParaRPr lang="en-US" sz="1800" dirty="0"/>
          </a:p>
        </p:txBody>
      </p:sp>
      <p:sp>
        <p:nvSpPr>
          <p:cNvPr id="6" name="Text 4"/>
          <p:cNvSpPr/>
          <p:nvPr/>
        </p:nvSpPr>
        <p:spPr>
          <a:xfrm>
            <a:off x="533400" y="2133600"/>
            <a:ext cx="357530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[Description and pricing]</a:t>
            </a:r>
            <a:endParaRPr lang="en-US" sz="1050" dirty="0"/>
          </a:p>
        </p:txBody>
      </p:sp>
      <p:sp>
        <p:nvSpPr>
          <p:cNvPr id="7" name="Text 5"/>
          <p:cNvSpPr/>
          <p:nvPr/>
        </p:nvSpPr>
        <p:spPr>
          <a:xfrm>
            <a:off x="381000" y="2667000"/>
            <a:ext cx="3810000" cy="952500"/>
          </a:xfrm>
          <a:prstGeom prst="roundRect">
            <a:avLst>
              <a:gd name="adj" fmla="val 6400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8" name="Text 6"/>
          <p:cNvSpPr/>
          <p:nvPr/>
        </p:nvSpPr>
        <p:spPr>
          <a:xfrm>
            <a:off x="533400" y="2857500"/>
            <a:ext cx="3575304" cy="3048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4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8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[Revenue Stream 2]</a:t>
            </a:r>
            <a:endParaRPr lang="en-US" sz="1800" dirty="0"/>
          </a:p>
        </p:txBody>
      </p:sp>
      <p:sp>
        <p:nvSpPr>
          <p:cNvPr id="9" name="Text 7"/>
          <p:cNvSpPr/>
          <p:nvPr/>
        </p:nvSpPr>
        <p:spPr>
          <a:xfrm>
            <a:off x="533400" y="3238500"/>
            <a:ext cx="357530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[Description and pricing]</a:t>
            </a:r>
            <a:endParaRPr lang="en-US" sz="1050" dirty="0"/>
          </a:p>
        </p:txBody>
      </p:sp>
      <p:sp>
        <p:nvSpPr>
          <p:cNvPr id="10" name="Text 8"/>
          <p:cNvSpPr/>
          <p:nvPr/>
        </p:nvSpPr>
        <p:spPr>
          <a:xfrm>
            <a:off x="381000" y="3771900"/>
            <a:ext cx="3810000" cy="952500"/>
          </a:xfrm>
          <a:prstGeom prst="roundRect">
            <a:avLst>
              <a:gd name="adj" fmla="val 6400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1" name="Text 9"/>
          <p:cNvSpPr/>
          <p:nvPr/>
        </p:nvSpPr>
        <p:spPr>
          <a:xfrm>
            <a:off x="533400" y="3962400"/>
            <a:ext cx="3575304" cy="3048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4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8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[Revenue Stream 3]</a:t>
            </a:r>
            <a:endParaRPr lang="en-US" sz="1800" dirty="0"/>
          </a:p>
        </p:txBody>
      </p:sp>
      <p:sp>
        <p:nvSpPr>
          <p:cNvPr id="12" name="Text 10"/>
          <p:cNvSpPr/>
          <p:nvPr/>
        </p:nvSpPr>
        <p:spPr>
          <a:xfrm>
            <a:off x="533400" y="4343400"/>
            <a:ext cx="357530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[Description and pricing]</a:t>
            </a:r>
            <a:endParaRPr lang="en-US" sz="1050" dirty="0"/>
          </a:p>
        </p:txBody>
      </p:sp>
      <p:sp>
        <p:nvSpPr>
          <p:cNvPr id="13" name="Text 11"/>
          <p:cNvSpPr/>
          <p:nvPr/>
        </p:nvSpPr>
        <p:spPr>
          <a:xfrm>
            <a:off x="4495800" y="1524000"/>
            <a:ext cx="4267200" cy="3238500"/>
          </a:xfrm>
          <a:prstGeom prst="roundRect">
            <a:avLst>
              <a:gd name="adj" fmla="val 1882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4" name="Text 12"/>
          <p:cNvSpPr/>
          <p:nvPr/>
        </p:nvSpPr>
        <p:spPr>
          <a:xfrm>
            <a:off x="4724400" y="1790700"/>
            <a:ext cx="388620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12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Unit Economics</a:t>
            </a:r>
            <a:endParaRPr lang="en-US" sz="1350" dirty="0"/>
          </a:p>
        </p:txBody>
      </p:sp>
      <p:sp>
        <p:nvSpPr>
          <p:cNvPr id="15" name="Text 13"/>
          <p:cNvSpPr/>
          <p:nvPr/>
        </p:nvSpPr>
        <p:spPr>
          <a:xfrm>
            <a:off x="4724400" y="2438400"/>
            <a:ext cx="1595164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Customer Acquisition Cost</a:t>
            </a:r>
            <a:endParaRPr lang="en-US" sz="1050" dirty="0"/>
          </a:p>
        </p:txBody>
      </p:sp>
      <p:sp>
        <p:nvSpPr>
          <p:cNvPr id="16" name="Text 14"/>
          <p:cNvSpPr/>
          <p:nvPr/>
        </p:nvSpPr>
        <p:spPr>
          <a:xfrm>
            <a:off x="7953375" y="2400300"/>
            <a:ext cx="592646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$[CAC]</a:t>
            </a:r>
            <a:endParaRPr lang="en-US" sz="1350" dirty="0"/>
          </a:p>
        </p:txBody>
      </p:sp>
      <p:sp>
        <p:nvSpPr>
          <p:cNvPr id="17" name="Text 15"/>
          <p:cNvSpPr/>
          <p:nvPr/>
        </p:nvSpPr>
        <p:spPr>
          <a:xfrm>
            <a:off x="4724400" y="3048000"/>
            <a:ext cx="851928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Lifetime Value</a:t>
            </a:r>
            <a:endParaRPr lang="en-US" sz="1050" dirty="0"/>
          </a:p>
        </p:txBody>
      </p:sp>
      <p:sp>
        <p:nvSpPr>
          <p:cNvPr id="18" name="Text 16"/>
          <p:cNvSpPr/>
          <p:nvPr/>
        </p:nvSpPr>
        <p:spPr>
          <a:xfrm>
            <a:off x="8013650" y="3009900"/>
            <a:ext cx="531165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$[LTV]</a:t>
            </a:r>
            <a:endParaRPr lang="en-US" sz="1350" dirty="0"/>
          </a:p>
        </p:txBody>
      </p:sp>
      <p:sp>
        <p:nvSpPr>
          <p:cNvPr id="19" name="Text 17"/>
          <p:cNvSpPr/>
          <p:nvPr/>
        </p:nvSpPr>
        <p:spPr>
          <a:xfrm>
            <a:off x="4724400" y="3657600"/>
            <a:ext cx="914623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LTV:CAC Ratio</a:t>
            </a:r>
            <a:endParaRPr lang="en-US" sz="1050" dirty="0"/>
          </a:p>
        </p:txBody>
      </p:sp>
      <p:sp>
        <p:nvSpPr>
          <p:cNvPr id="20" name="Text 18"/>
          <p:cNvSpPr/>
          <p:nvPr/>
        </p:nvSpPr>
        <p:spPr>
          <a:xfrm>
            <a:off x="8153400" y="3619500"/>
            <a:ext cx="38862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[X]:1</a:t>
            </a:r>
            <a:endParaRPr lang="en-US" sz="1350" dirty="0"/>
          </a:p>
        </p:txBody>
      </p:sp>
      <p:sp>
        <p:nvSpPr>
          <p:cNvPr id="21" name="Text 19"/>
          <p:cNvSpPr/>
          <p:nvPr/>
        </p:nvSpPr>
        <p:spPr>
          <a:xfrm>
            <a:off x="4724400" y="4267200"/>
            <a:ext cx="816406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Gross Margin</a:t>
            </a:r>
            <a:endParaRPr lang="en-US" sz="1050" dirty="0"/>
          </a:p>
        </p:txBody>
      </p:sp>
      <p:sp>
        <p:nvSpPr>
          <p:cNvPr id="22" name="Text 20"/>
          <p:cNvSpPr/>
          <p:nvPr/>
        </p:nvSpPr>
        <p:spPr>
          <a:xfrm>
            <a:off x="8153400" y="4229100"/>
            <a:ext cx="38862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[X]%</a:t>
            </a:r>
            <a:endParaRPr lang="en-US" sz="135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6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TRACTION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428453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Aft>
                <a:spcPts val="24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We're Growing Fast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381000" y="1828800"/>
            <a:ext cx="1943100" cy="990600"/>
          </a:xfrm>
          <a:prstGeom prst="roundRect">
            <a:avLst>
              <a:gd name="adj" fmla="val 6154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5" name="Text 3"/>
          <p:cNvSpPr/>
          <p:nvPr/>
        </p:nvSpPr>
        <p:spPr>
          <a:xfrm>
            <a:off x="517017" y="2019300"/>
            <a:ext cx="167106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30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27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</a:t>
            </a:r>
            <a:endParaRPr lang="en-US" sz="2700" dirty="0"/>
          </a:p>
        </p:txBody>
      </p:sp>
      <p:sp>
        <p:nvSpPr>
          <p:cNvPr id="6" name="Text 4"/>
          <p:cNvSpPr/>
          <p:nvPr/>
        </p:nvSpPr>
        <p:spPr>
          <a:xfrm>
            <a:off x="517017" y="2438400"/>
            <a:ext cx="1671066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Customers</a:t>
            </a:r>
            <a:endParaRPr lang="en-US" sz="1050" dirty="0"/>
          </a:p>
        </p:txBody>
      </p:sp>
      <p:sp>
        <p:nvSpPr>
          <p:cNvPr id="7" name="Text 5"/>
          <p:cNvSpPr/>
          <p:nvPr/>
        </p:nvSpPr>
        <p:spPr>
          <a:xfrm>
            <a:off x="2476500" y="1828800"/>
            <a:ext cx="1943100" cy="990600"/>
          </a:xfrm>
          <a:prstGeom prst="roundRect">
            <a:avLst>
              <a:gd name="adj" fmla="val 6154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8" name="Text 6"/>
          <p:cNvSpPr/>
          <p:nvPr/>
        </p:nvSpPr>
        <p:spPr>
          <a:xfrm>
            <a:off x="2612517" y="2019300"/>
            <a:ext cx="167106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30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27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$[X]K</a:t>
            </a:r>
            <a:endParaRPr lang="en-US" sz="2700" dirty="0"/>
          </a:p>
        </p:txBody>
      </p:sp>
      <p:sp>
        <p:nvSpPr>
          <p:cNvPr id="9" name="Text 7"/>
          <p:cNvSpPr/>
          <p:nvPr/>
        </p:nvSpPr>
        <p:spPr>
          <a:xfrm>
            <a:off x="2612517" y="2438400"/>
            <a:ext cx="1671066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MRR</a:t>
            </a:r>
            <a:endParaRPr lang="en-US" sz="1050" dirty="0"/>
          </a:p>
        </p:txBody>
      </p:sp>
      <p:sp>
        <p:nvSpPr>
          <p:cNvPr id="10" name="Text 8"/>
          <p:cNvSpPr/>
          <p:nvPr/>
        </p:nvSpPr>
        <p:spPr>
          <a:xfrm>
            <a:off x="381000" y="2971800"/>
            <a:ext cx="1943100" cy="990600"/>
          </a:xfrm>
          <a:prstGeom prst="roundRect">
            <a:avLst>
              <a:gd name="adj" fmla="val 6154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1" name="Text 9"/>
          <p:cNvSpPr/>
          <p:nvPr/>
        </p:nvSpPr>
        <p:spPr>
          <a:xfrm>
            <a:off x="517017" y="3162300"/>
            <a:ext cx="167106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30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27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[X]%</a:t>
            </a:r>
            <a:endParaRPr lang="en-US" sz="2700" dirty="0"/>
          </a:p>
        </p:txBody>
      </p:sp>
      <p:sp>
        <p:nvSpPr>
          <p:cNvPr id="12" name="Text 10"/>
          <p:cNvSpPr/>
          <p:nvPr/>
        </p:nvSpPr>
        <p:spPr>
          <a:xfrm>
            <a:off x="517017" y="3581400"/>
            <a:ext cx="1671066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MoM Growth</a:t>
            </a:r>
            <a:endParaRPr lang="en-US" sz="1050" dirty="0"/>
          </a:p>
        </p:txBody>
      </p:sp>
      <p:sp>
        <p:nvSpPr>
          <p:cNvPr id="13" name="Text 11"/>
          <p:cNvSpPr/>
          <p:nvPr/>
        </p:nvSpPr>
        <p:spPr>
          <a:xfrm>
            <a:off x="2476500" y="2971800"/>
            <a:ext cx="1943100" cy="990600"/>
          </a:xfrm>
          <a:prstGeom prst="roundRect">
            <a:avLst>
              <a:gd name="adj" fmla="val 6154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4" name="Text 12"/>
          <p:cNvSpPr/>
          <p:nvPr/>
        </p:nvSpPr>
        <p:spPr>
          <a:xfrm>
            <a:off x="2612517" y="3162300"/>
            <a:ext cx="167106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30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270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[X]%</a:t>
            </a:r>
            <a:endParaRPr lang="en-US" sz="2700" dirty="0"/>
          </a:p>
        </p:txBody>
      </p:sp>
      <p:sp>
        <p:nvSpPr>
          <p:cNvPr id="15" name="Text 13"/>
          <p:cNvSpPr/>
          <p:nvPr/>
        </p:nvSpPr>
        <p:spPr>
          <a:xfrm>
            <a:off x="2612517" y="3581400"/>
            <a:ext cx="1671066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Retention</a:t>
            </a:r>
            <a:endParaRPr lang="en-US" sz="1050" dirty="0"/>
          </a:p>
        </p:txBody>
      </p:sp>
      <p:sp>
        <p:nvSpPr>
          <p:cNvPr id="16" name="Text 14"/>
          <p:cNvSpPr/>
          <p:nvPr/>
        </p:nvSpPr>
        <p:spPr>
          <a:xfrm>
            <a:off x="4724400" y="1562100"/>
            <a:ext cx="4038600" cy="2667000"/>
          </a:xfrm>
          <a:prstGeom prst="roundRect">
            <a:avLst>
              <a:gd name="adj" fmla="val 2286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7" name="Text 15"/>
          <p:cNvSpPr/>
          <p:nvPr/>
        </p:nvSpPr>
        <p:spPr>
          <a:xfrm>
            <a:off x="4684014" y="1600200"/>
            <a:ext cx="4119372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5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[Growth Chart Placeholder]</a:t>
            </a:r>
            <a:endParaRPr lang="en-US" sz="1500" dirty="0"/>
          </a:p>
        </p:txBody>
      </p:sp>
      <p:sp>
        <p:nvSpPr>
          <p:cNvPr id="18" name="Text 16"/>
          <p:cNvSpPr/>
          <p:nvPr/>
        </p:nvSpPr>
        <p:spPr>
          <a:xfrm>
            <a:off x="381000" y="4572000"/>
            <a:ext cx="8549640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200"/>
              </a:lnSpc>
              <a:spcBef>
                <a:spcPts val="12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[Key milestone: Recent achievement or notable customer]</a:t>
            </a:r>
            <a:endParaRPr lang="en-US" sz="9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7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COMPETITIVE LANDSCAPE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428453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Aft>
                <a:spcPts val="18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Why We Win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2122170" y="1447800"/>
            <a:ext cx="116586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[Competitor 1]</a:t>
            </a:r>
            <a:endParaRPr lang="en-US" sz="1050" dirty="0"/>
          </a:p>
        </p:txBody>
      </p:sp>
      <p:sp>
        <p:nvSpPr>
          <p:cNvPr id="5" name="Text 3"/>
          <p:cNvSpPr/>
          <p:nvPr/>
        </p:nvSpPr>
        <p:spPr>
          <a:xfrm>
            <a:off x="3417570" y="1447800"/>
            <a:ext cx="116586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[Competitor 2]</a:t>
            </a:r>
            <a:endParaRPr lang="en-US" sz="1050" dirty="0"/>
          </a:p>
        </p:txBody>
      </p:sp>
      <p:sp>
        <p:nvSpPr>
          <p:cNvPr id="6" name="Text 4"/>
          <p:cNvSpPr/>
          <p:nvPr/>
        </p:nvSpPr>
        <p:spPr>
          <a:xfrm>
            <a:off x="4712970" y="1447800"/>
            <a:ext cx="116586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[Competitor 3]</a:t>
            </a:r>
            <a:endParaRPr lang="en-US" sz="1050" dirty="0"/>
          </a:p>
        </p:txBody>
      </p:sp>
      <p:sp>
        <p:nvSpPr>
          <p:cNvPr id="7" name="Text 5"/>
          <p:cNvSpPr/>
          <p:nvPr/>
        </p:nvSpPr>
        <p:spPr>
          <a:xfrm>
            <a:off x="6008370" y="1447800"/>
            <a:ext cx="116586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Us</a:t>
            </a:r>
            <a:endParaRPr lang="en-US" sz="1050" dirty="0"/>
          </a:p>
        </p:txBody>
      </p:sp>
      <p:sp>
        <p:nvSpPr>
          <p:cNvPr id="8" name="Text 6"/>
          <p:cNvSpPr/>
          <p:nvPr/>
        </p:nvSpPr>
        <p:spPr>
          <a:xfrm>
            <a:off x="381000" y="1828800"/>
            <a:ext cx="8382000" cy="495300"/>
          </a:xfrm>
          <a:prstGeom prst="roundRect">
            <a:avLst>
              <a:gd name="adj" fmla="val 12308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9" name="Text 7"/>
          <p:cNvSpPr/>
          <p:nvPr/>
        </p:nvSpPr>
        <p:spPr>
          <a:xfrm>
            <a:off x="457200" y="1981200"/>
            <a:ext cx="155448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1]</a:t>
            </a:r>
            <a:endParaRPr lang="en-US" sz="1050" dirty="0"/>
          </a:p>
        </p:txBody>
      </p:sp>
      <p:sp>
        <p:nvSpPr>
          <p:cNvPr id="10" name="Text 8"/>
          <p:cNvSpPr/>
          <p:nvPr/>
        </p:nvSpPr>
        <p:spPr>
          <a:xfrm>
            <a:off x="2122170" y="19431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11" name="Text 9"/>
          <p:cNvSpPr/>
          <p:nvPr/>
        </p:nvSpPr>
        <p:spPr>
          <a:xfrm>
            <a:off x="3417570" y="19431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12" name="Text 10"/>
          <p:cNvSpPr/>
          <p:nvPr/>
        </p:nvSpPr>
        <p:spPr>
          <a:xfrm>
            <a:off x="4712970" y="19431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13" name="Text 11"/>
          <p:cNvSpPr/>
          <p:nvPr/>
        </p:nvSpPr>
        <p:spPr>
          <a:xfrm>
            <a:off x="6008370" y="19431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14" name="Text 12"/>
          <p:cNvSpPr/>
          <p:nvPr/>
        </p:nvSpPr>
        <p:spPr>
          <a:xfrm>
            <a:off x="381000" y="2476500"/>
            <a:ext cx="8382000" cy="495300"/>
          </a:xfrm>
          <a:prstGeom prst="roundRect">
            <a:avLst>
              <a:gd name="adj" fmla="val 12308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5" name="Text 13"/>
          <p:cNvSpPr/>
          <p:nvPr/>
        </p:nvSpPr>
        <p:spPr>
          <a:xfrm>
            <a:off x="457200" y="2628900"/>
            <a:ext cx="155448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2]</a:t>
            </a:r>
            <a:endParaRPr lang="en-US" sz="1050" dirty="0"/>
          </a:p>
        </p:txBody>
      </p:sp>
      <p:sp>
        <p:nvSpPr>
          <p:cNvPr id="16" name="Text 14"/>
          <p:cNvSpPr/>
          <p:nvPr/>
        </p:nvSpPr>
        <p:spPr>
          <a:xfrm>
            <a:off x="2122170" y="25908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17" name="Text 15"/>
          <p:cNvSpPr/>
          <p:nvPr/>
        </p:nvSpPr>
        <p:spPr>
          <a:xfrm>
            <a:off x="3417570" y="25908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18" name="Text 16"/>
          <p:cNvSpPr/>
          <p:nvPr/>
        </p:nvSpPr>
        <p:spPr>
          <a:xfrm>
            <a:off x="4712970" y="25908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19" name="Text 17"/>
          <p:cNvSpPr/>
          <p:nvPr/>
        </p:nvSpPr>
        <p:spPr>
          <a:xfrm>
            <a:off x="6008370" y="25908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20" name="Text 18"/>
          <p:cNvSpPr/>
          <p:nvPr/>
        </p:nvSpPr>
        <p:spPr>
          <a:xfrm>
            <a:off x="381000" y="3124200"/>
            <a:ext cx="8382000" cy="495300"/>
          </a:xfrm>
          <a:prstGeom prst="roundRect">
            <a:avLst>
              <a:gd name="adj" fmla="val 12308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21" name="Text 19"/>
          <p:cNvSpPr/>
          <p:nvPr/>
        </p:nvSpPr>
        <p:spPr>
          <a:xfrm>
            <a:off x="457200" y="3276600"/>
            <a:ext cx="155448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3]</a:t>
            </a:r>
            <a:endParaRPr lang="en-US" sz="1050" dirty="0"/>
          </a:p>
        </p:txBody>
      </p:sp>
      <p:sp>
        <p:nvSpPr>
          <p:cNvPr id="22" name="Text 20"/>
          <p:cNvSpPr/>
          <p:nvPr/>
        </p:nvSpPr>
        <p:spPr>
          <a:xfrm>
            <a:off x="2122170" y="32385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23" name="Text 21"/>
          <p:cNvSpPr/>
          <p:nvPr/>
        </p:nvSpPr>
        <p:spPr>
          <a:xfrm>
            <a:off x="3417570" y="32385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24" name="Text 22"/>
          <p:cNvSpPr/>
          <p:nvPr/>
        </p:nvSpPr>
        <p:spPr>
          <a:xfrm>
            <a:off x="4712970" y="32385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25" name="Text 23"/>
          <p:cNvSpPr/>
          <p:nvPr/>
        </p:nvSpPr>
        <p:spPr>
          <a:xfrm>
            <a:off x="6008370" y="32385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26" name="Text 24"/>
          <p:cNvSpPr/>
          <p:nvPr/>
        </p:nvSpPr>
        <p:spPr>
          <a:xfrm>
            <a:off x="381000" y="3771900"/>
            <a:ext cx="8382000" cy="495300"/>
          </a:xfrm>
          <a:prstGeom prst="roundRect">
            <a:avLst>
              <a:gd name="adj" fmla="val 12308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27" name="Text 25"/>
          <p:cNvSpPr/>
          <p:nvPr/>
        </p:nvSpPr>
        <p:spPr>
          <a:xfrm>
            <a:off x="457200" y="3924300"/>
            <a:ext cx="155448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[Feature 4]</a:t>
            </a:r>
            <a:endParaRPr lang="en-US" sz="1050" dirty="0"/>
          </a:p>
        </p:txBody>
      </p:sp>
      <p:sp>
        <p:nvSpPr>
          <p:cNvPr id="28" name="Text 26"/>
          <p:cNvSpPr/>
          <p:nvPr/>
        </p:nvSpPr>
        <p:spPr>
          <a:xfrm>
            <a:off x="2122170" y="38862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29" name="Text 27"/>
          <p:cNvSpPr/>
          <p:nvPr/>
        </p:nvSpPr>
        <p:spPr>
          <a:xfrm>
            <a:off x="3417570" y="38862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30" name="Text 28"/>
          <p:cNvSpPr/>
          <p:nvPr/>
        </p:nvSpPr>
        <p:spPr>
          <a:xfrm>
            <a:off x="4712970" y="38862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○</a:t>
            </a:r>
            <a:endParaRPr lang="en-US" sz="1350" dirty="0"/>
          </a:p>
        </p:txBody>
      </p:sp>
      <p:sp>
        <p:nvSpPr>
          <p:cNvPr id="31" name="Text 29"/>
          <p:cNvSpPr/>
          <p:nvPr/>
        </p:nvSpPr>
        <p:spPr>
          <a:xfrm>
            <a:off x="6008370" y="3886200"/>
            <a:ext cx="116586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●</a:t>
            </a:r>
            <a:endParaRPr lang="en-US" sz="1350" dirty="0"/>
          </a:p>
        </p:txBody>
      </p:sp>
      <p:sp>
        <p:nvSpPr>
          <p:cNvPr id="32" name="Text 30"/>
          <p:cNvSpPr/>
          <p:nvPr/>
        </p:nvSpPr>
        <p:spPr>
          <a:xfrm>
            <a:off x="381000" y="45339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12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Our unfair advantage: [What makes you impossible to copy]</a:t>
            </a:r>
            <a:endParaRPr lang="en-US" sz="105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8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THE TEAM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428453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Aft>
                <a:spcPts val="24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Built to Win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381000" y="1447800"/>
            <a:ext cx="1866900" cy="2895600"/>
          </a:xfrm>
          <a:prstGeom prst="roundRect">
            <a:avLst>
              <a:gd name="adj" fmla="val 3265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5" name="Text 3"/>
          <p:cNvSpPr/>
          <p:nvPr/>
        </p:nvSpPr>
        <p:spPr>
          <a:xfrm>
            <a:off x="933450" y="1600200"/>
            <a:ext cx="762000" cy="762000"/>
          </a:xfrm>
          <a:prstGeom prst="roundRect">
            <a:avLst>
              <a:gd name="adj" fmla="val 8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6" name="Text 4"/>
          <p:cNvSpPr/>
          <p:nvPr/>
        </p:nvSpPr>
        <p:spPr>
          <a:xfrm>
            <a:off x="1017977" y="2667000"/>
            <a:ext cx="592797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[Name]</a:t>
            </a:r>
            <a:endParaRPr lang="en-US" sz="1350" dirty="0"/>
          </a:p>
        </p:txBody>
      </p:sp>
      <p:sp>
        <p:nvSpPr>
          <p:cNvPr id="7" name="Text 5"/>
          <p:cNvSpPr/>
          <p:nvPr/>
        </p:nvSpPr>
        <p:spPr>
          <a:xfrm>
            <a:off x="1167048" y="3162300"/>
            <a:ext cx="294805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CEO</a:t>
            </a:r>
            <a:endParaRPr lang="en-US" sz="1050" dirty="0"/>
          </a:p>
        </p:txBody>
      </p:sp>
      <p:sp>
        <p:nvSpPr>
          <p:cNvPr id="8" name="Text 6"/>
          <p:cNvSpPr/>
          <p:nvPr/>
        </p:nvSpPr>
        <p:spPr>
          <a:xfrm>
            <a:off x="773268" y="3619500"/>
            <a:ext cx="1082216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[Previous: Company]</a:t>
            </a:r>
            <a:endParaRPr lang="en-US" sz="900" dirty="0"/>
          </a:p>
        </p:txBody>
      </p:sp>
      <p:sp>
        <p:nvSpPr>
          <p:cNvPr id="9" name="Text 7"/>
          <p:cNvSpPr/>
          <p:nvPr/>
        </p:nvSpPr>
        <p:spPr>
          <a:xfrm>
            <a:off x="1016306" y="4000500"/>
            <a:ext cx="596289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[Credential]</a:t>
            </a:r>
            <a:endParaRPr lang="en-US" sz="900" dirty="0"/>
          </a:p>
        </p:txBody>
      </p:sp>
      <p:sp>
        <p:nvSpPr>
          <p:cNvPr id="10" name="Text 8"/>
          <p:cNvSpPr/>
          <p:nvPr/>
        </p:nvSpPr>
        <p:spPr>
          <a:xfrm>
            <a:off x="2552700" y="1447800"/>
            <a:ext cx="1866900" cy="2895600"/>
          </a:xfrm>
          <a:prstGeom prst="roundRect">
            <a:avLst>
              <a:gd name="adj" fmla="val 3265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1" name="Text 9"/>
          <p:cNvSpPr/>
          <p:nvPr/>
        </p:nvSpPr>
        <p:spPr>
          <a:xfrm>
            <a:off x="3105150" y="1600200"/>
            <a:ext cx="762000" cy="762000"/>
          </a:xfrm>
          <a:prstGeom prst="roundRect">
            <a:avLst>
              <a:gd name="adj" fmla="val 8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2" name="Text 10"/>
          <p:cNvSpPr/>
          <p:nvPr/>
        </p:nvSpPr>
        <p:spPr>
          <a:xfrm>
            <a:off x="3189677" y="2667000"/>
            <a:ext cx="592797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[Name]</a:t>
            </a:r>
            <a:endParaRPr lang="en-US" sz="1350" dirty="0"/>
          </a:p>
        </p:txBody>
      </p:sp>
      <p:sp>
        <p:nvSpPr>
          <p:cNvPr id="13" name="Text 11"/>
          <p:cNvSpPr/>
          <p:nvPr/>
        </p:nvSpPr>
        <p:spPr>
          <a:xfrm>
            <a:off x="3343757" y="3162300"/>
            <a:ext cx="284786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CTO</a:t>
            </a:r>
            <a:endParaRPr lang="en-US" sz="1050" dirty="0"/>
          </a:p>
        </p:txBody>
      </p:sp>
      <p:sp>
        <p:nvSpPr>
          <p:cNvPr id="14" name="Text 12"/>
          <p:cNvSpPr/>
          <p:nvPr/>
        </p:nvSpPr>
        <p:spPr>
          <a:xfrm>
            <a:off x="2944968" y="3619500"/>
            <a:ext cx="1082216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[Previous: Company]</a:t>
            </a:r>
            <a:endParaRPr lang="en-US" sz="900" dirty="0"/>
          </a:p>
        </p:txBody>
      </p:sp>
      <p:sp>
        <p:nvSpPr>
          <p:cNvPr id="15" name="Text 13"/>
          <p:cNvSpPr/>
          <p:nvPr/>
        </p:nvSpPr>
        <p:spPr>
          <a:xfrm>
            <a:off x="3188006" y="4000500"/>
            <a:ext cx="596289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[Credential]</a:t>
            </a:r>
            <a:endParaRPr lang="en-US" sz="900" dirty="0"/>
          </a:p>
        </p:txBody>
      </p:sp>
      <p:sp>
        <p:nvSpPr>
          <p:cNvPr id="16" name="Text 14"/>
          <p:cNvSpPr/>
          <p:nvPr/>
        </p:nvSpPr>
        <p:spPr>
          <a:xfrm>
            <a:off x="4724400" y="1447800"/>
            <a:ext cx="1866900" cy="2895600"/>
          </a:xfrm>
          <a:prstGeom prst="roundRect">
            <a:avLst>
              <a:gd name="adj" fmla="val 3265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7" name="Text 15"/>
          <p:cNvSpPr/>
          <p:nvPr/>
        </p:nvSpPr>
        <p:spPr>
          <a:xfrm>
            <a:off x="5276850" y="1600200"/>
            <a:ext cx="762000" cy="762000"/>
          </a:xfrm>
          <a:prstGeom prst="roundRect">
            <a:avLst>
              <a:gd name="adj" fmla="val 8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8" name="Text 16"/>
          <p:cNvSpPr/>
          <p:nvPr/>
        </p:nvSpPr>
        <p:spPr>
          <a:xfrm>
            <a:off x="5361377" y="2667000"/>
            <a:ext cx="592797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[Name]</a:t>
            </a:r>
            <a:endParaRPr lang="en-US" sz="1350" dirty="0"/>
          </a:p>
        </p:txBody>
      </p:sp>
      <p:sp>
        <p:nvSpPr>
          <p:cNvPr id="19" name="Text 17"/>
          <p:cNvSpPr/>
          <p:nvPr/>
        </p:nvSpPr>
        <p:spPr>
          <a:xfrm>
            <a:off x="5502859" y="3162300"/>
            <a:ext cx="309833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COO</a:t>
            </a:r>
            <a:endParaRPr lang="en-US" sz="1050" dirty="0"/>
          </a:p>
        </p:txBody>
      </p:sp>
      <p:sp>
        <p:nvSpPr>
          <p:cNvPr id="20" name="Text 18"/>
          <p:cNvSpPr/>
          <p:nvPr/>
        </p:nvSpPr>
        <p:spPr>
          <a:xfrm>
            <a:off x="5116668" y="3619500"/>
            <a:ext cx="1082216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[Previous: Company]</a:t>
            </a:r>
            <a:endParaRPr lang="en-US" sz="900" dirty="0"/>
          </a:p>
        </p:txBody>
      </p:sp>
      <p:sp>
        <p:nvSpPr>
          <p:cNvPr id="21" name="Text 19"/>
          <p:cNvSpPr/>
          <p:nvPr/>
        </p:nvSpPr>
        <p:spPr>
          <a:xfrm>
            <a:off x="5359706" y="4000500"/>
            <a:ext cx="596289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[Credential]</a:t>
            </a:r>
            <a:endParaRPr lang="en-US" sz="900" dirty="0"/>
          </a:p>
        </p:txBody>
      </p:sp>
      <p:sp>
        <p:nvSpPr>
          <p:cNvPr id="22" name="Text 20"/>
          <p:cNvSpPr/>
          <p:nvPr/>
        </p:nvSpPr>
        <p:spPr>
          <a:xfrm>
            <a:off x="6896100" y="1447800"/>
            <a:ext cx="1866900" cy="2895600"/>
          </a:xfrm>
          <a:prstGeom prst="roundRect">
            <a:avLst>
              <a:gd name="adj" fmla="val 3265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23" name="Text 21"/>
          <p:cNvSpPr/>
          <p:nvPr/>
        </p:nvSpPr>
        <p:spPr>
          <a:xfrm>
            <a:off x="7448550" y="1600200"/>
            <a:ext cx="762000" cy="762000"/>
          </a:xfrm>
          <a:prstGeom prst="roundRect">
            <a:avLst>
              <a:gd name="adj" fmla="val 8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24" name="Text 22"/>
          <p:cNvSpPr/>
          <p:nvPr/>
        </p:nvSpPr>
        <p:spPr>
          <a:xfrm>
            <a:off x="7533077" y="2667000"/>
            <a:ext cx="592797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21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[Name]</a:t>
            </a:r>
            <a:endParaRPr lang="en-US" sz="1350" dirty="0"/>
          </a:p>
        </p:txBody>
      </p:sp>
      <p:sp>
        <p:nvSpPr>
          <p:cNvPr id="25" name="Text 23"/>
          <p:cNvSpPr/>
          <p:nvPr/>
        </p:nvSpPr>
        <p:spPr>
          <a:xfrm>
            <a:off x="7651788" y="3162300"/>
            <a:ext cx="355375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[Role]</a:t>
            </a:r>
            <a:endParaRPr lang="en-US" sz="1050" dirty="0"/>
          </a:p>
        </p:txBody>
      </p:sp>
      <p:sp>
        <p:nvSpPr>
          <p:cNvPr id="26" name="Text 24"/>
          <p:cNvSpPr/>
          <p:nvPr/>
        </p:nvSpPr>
        <p:spPr>
          <a:xfrm>
            <a:off x="7288368" y="3619500"/>
            <a:ext cx="1082216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6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[Previous: Company]</a:t>
            </a:r>
            <a:endParaRPr lang="en-US" sz="900" dirty="0"/>
          </a:p>
        </p:txBody>
      </p:sp>
      <p:sp>
        <p:nvSpPr>
          <p:cNvPr id="27" name="Text 25"/>
          <p:cNvSpPr/>
          <p:nvPr/>
        </p:nvSpPr>
        <p:spPr>
          <a:xfrm>
            <a:off x="7531406" y="4000500"/>
            <a:ext cx="596289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ctr" indent="0" marL="0">
              <a:lnSpc>
                <a:spcPts val="12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[Credential]</a:t>
            </a:r>
            <a:endParaRPr lang="en-US" sz="900" dirty="0"/>
          </a:p>
        </p:txBody>
      </p:sp>
      <p:sp>
        <p:nvSpPr>
          <p:cNvPr id="28" name="Text 26"/>
          <p:cNvSpPr/>
          <p:nvPr/>
        </p:nvSpPr>
        <p:spPr>
          <a:xfrm>
            <a:off x="381000" y="4572000"/>
            <a:ext cx="8549640" cy="1524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200"/>
              </a:lnSpc>
              <a:spcBef>
                <a:spcPts val="1200"/>
              </a:spcBef>
              <a:spcAft>
                <a:spcPts val="300"/>
              </a:spcAft>
              <a:buNone/>
            </a:pPr>
            <a:r>
              <a:rPr lang="en-US" sz="900" dirty="0">
                <a:solidFill>
                  <a:srgbClr val="8888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Advisors: [Notable advisor names]</a:t>
            </a:r>
            <a:endParaRPr lang="en-US" sz="9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9">
    <p:bg>
      <p:bgPr>
        <a:solidFill>
          <a:srgbClr val="0A0A0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381000" y="419100"/>
            <a:ext cx="8549640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THE ASK</a:t>
            </a:r>
            <a:endParaRPr lang="en-US" sz="1050" dirty="0"/>
          </a:p>
        </p:txBody>
      </p:sp>
      <p:sp>
        <p:nvSpPr>
          <p:cNvPr id="3" name="Text 1"/>
          <p:cNvSpPr/>
          <p:nvPr/>
        </p:nvSpPr>
        <p:spPr>
          <a:xfrm>
            <a:off x="381000" y="685800"/>
            <a:ext cx="4284536" cy="3810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3000"/>
              </a:lnSpc>
              <a:spcAft>
                <a:spcPts val="2400"/>
              </a:spcAft>
              <a:buNone/>
            </a:pPr>
            <a:r>
              <a:rPr lang="en-US" sz="2700" b="1" dirty="0">
                <a:solidFill>
                  <a:srgbClr val="FFFFFF"/>
                </a:solidFill>
                <a:latin typeface="Arial Black" pitchFamily="34" charset="0"/>
                <a:ea typeface="Arial Black" pitchFamily="34" charset="-122"/>
                <a:cs typeface="Arial Black" pitchFamily="34" charset="-120"/>
              </a:rPr>
              <a:t>We're Raising $[X]M</a:t>
            </a:r>
            <a:endParaRPr lang="en-US" sz="2700" dirty="0"/>
          </a:p>
        </p:txBody>
      </p:sp>
      <p:sp>
        <p:nvSpPr>
          <p:cNvPr id="4" name="Text 2"/>
          <p:cNvSpPr/>
          <p:nvPr/>
        </p:nvSpPr>
        <p:spPr>
          <a:xfrm>
            <a:off x="381000" y="1676400"/>
            <a:ext cx="388620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Use of Funds</a:t>
            </a:r>
            <a:endParaRPr lang="en-US" sz="1350" dirty="0"/>
          </a:p>
        </p:txBody>
      </p:sp>
      <p:sp>
        <p:nvSpPr>
          <p:cNvPr id="5" name="Text 3"/>
          <p:cNvSpPr/>
          <p:nvPr/>
        </p:nvSpPr>
        <p:spPr>
          <a:xfrm>
            <a:off x="381000" y="2171700"/>
            <a:ext cx="3810000" cy="723900"/>
          </a:xfrm>
          <a:prstGeom prst="roundRect">
            <a:avLst>
              <a:gd name="adj" fmla="val 8421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6" name="Text 4"/>
          <p:cNvSpPr/>
          <p:nvPr/>
        </p:nvSpPr>
        <p:spPr>
          <a:xfrm>
            <a:off x="533400" y="2362200"/>
            <a:ext cx="136108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Product &amp; Engineering</a:t>
            </a:r>
            <a:endParaRPr lang="en-US" sz="1050" dirty="0"/>
          </a:p>
        </p:txBody>
      </p:sp>
      <p:sp>
        <p:nvSpPr>
          <p:cNvPr id="7" name="Text 5"/>
          <p:cNvSpPr/>
          <p:nvPr/>
        </p:nvSpPr>
        <p:spPr>
          <a:xfrm>
            <a:off x="3742134" y="2362200"/>
            <a:ext cx="302395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[X]%</a:t>
            </a:r>
            <a:endParaRPr lang="en-US" sz="1050" dirty="0"/>
          </a:p>
        </p:txBody>
      </p:sp>
      <p:sp>
        <p:nvSpPr>
          <p:cNvPr id="8" name="Text 6"/>
          <p:cNvSpPr/>
          <p:nvPr/>
        </p:nvSpPr>
        <p:spPr>
          <a:xfrm>
            <a:off x="533400" y="2667000"/>
            <a:ext cx="3505200" cy="76200"/>
          </a:xfrm>
          <a:prstGeom prst="roundRect">
            <a:avLst>
              <a:gd name="adj" fmla="val 50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9" name="Text 7"/>
          <p:cNvSpPr/>
          <p:nvPr/>
        </p:nvSpPr>
        <p:spPr>
          <a:xfrm>
            <a:off x="533400" y="2667000"/>
            <a:ext cx="1752600" cy="76200"/>
          </a:xfrm>
          <a:prstGeom prst="roundRect">
            <a:avLst>
              <a:gd name="adj" fmla="val 50000"/>
            </a:avLst>
          </a:prstGeom>
          <a:solidFill>
            <a:srgbClr val="00FF88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0" name="Text 8"/>
          <p:cNvSpPr/>
          <p:nvPr/>
        </p:nvSpPr>
        <p:spPr>
          <a:xfrm>
            <a:off x="381000" y="3048000"/>
            <a:ext cx="3810000" cy="723900"/>
          </a:xfrm>
          <a:prstGeom prst="roundRect">
            <a:avLst>
              <a:gd name="adj" fmla="val 8421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1" name="Text 9"/>
          <p:cNvSpPr/>
          <p:nvPr/>
        </p:nvSpPr>
        <p:spPr>
          <a:xfrm>
            <a:off x="533400" y="3238500"/>
            <a:ext cx="1103772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Sales &amp; Marketing</a:t>
            </a:r>
            <a:endParaRPr lang="en-US" sz="1050" dirty="0"/>
          </a:p>
        </p:txBody>
      </p:sp>
      <p:sp>
        <p:nvSpPr>
          <p:cNvPr id="12" name="Text 10"/>
          <p:cNvSpPr/>
          <p:nvPr/>
        </p:nvSpPr>
        <p:spPr>
          <a:xfrm>
            <a:off x="3742134" y="3238500"/>
            <a:ext cx="302395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[X]%</a:t>
            </a:r>
            <a:endParaRPr lang="en-US" sz="1050" dirty="0"/>
          </a:p>
        </p:txBody>
      </p:sp>
      <p:sp>
        <p:nvSpPr>
          <p:cNvPr id="13" name="Text 11"/>
          <p:cNvSpPr/>
          <p:nvPr/>
        </p:nvSpPr>
        <p:spPr>
          <a:xfrm>
            <a:off x="533400" y="3543300"/>
            <a:ext cx="3505200" cy="76200"/>
          </a:xfrm>
          <a:prstGeom prst="roundRect">
            <a:avLst>
              <a:gd name="adj" fmla="val 50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4" name="Text 12"/>
          <p:cNvSpPr/>
          <p:nvPr/>
        </p:nvSpPr>
        <p:spPr>
          <a:xfrm>
            <a:off x="533400" y="3543300"/>
            <a:ext cx="1051471" cy="76200"/>
          </a:xfrm>
          <a:prstGeom prst="roundRect">
            <a:avLst>
              <a:gd name="adj" fmla="val 50000"/>
            </a:avLst>
          </a:prstGeom>
          <a:solidFill>
            <a:srgbClr val="00FF88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5" name="Text 13"/>
          <p:cNvSpPr/>
          <p:nvPr/>
        </p:nvSpPr>
        <p:spPr>
          <a:xfrm>
            <a:off x="381000" y="3924300"/>
            <a:ext cx="3810000" cy="723900"/>
          </a:xfrm>
          <a:prstGeom prst="roundRect">
            <a:avLst>
              <a:gd name="adj" fmla="val 8421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6" name="Text 14"/>
          <p:cNvSpPr/>
          <p:nvPr/>
        </p:nvSpPr>
        <p:spPr>
          <a:xfrm>
            <a:off x="533400" y="4114800"/>
            <a:ext cx="1118952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Operations &amp; G&amp;A</a:t>
            </a:r>
            <a:endParaRPr lang="en-US" sz="1050" dirty="0"/>
          </a:p>
        </p:txBody>
      </p:sp>
      <p:sp>
        <p:nvSpPr>
          <p:cNvPr id="17" name="Text 15"/>
          <p:cNvSpPr/>
          <p:nvPr/>
        </p:nvSpPr>
        <p:spPr>
          <a:xfrm>
            <a:off x="3742134" y="4114800"/>
            <a:ext cx="302395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b="1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[X]%</a:t>
            </a:r>
            <a:endParaRPr lang="en-US" sz="1050" dirty="0"/>
          </a:p>
        </p:txBody>
      </p:sp>
      <p:sp>
        <p:nvSpPr>
          <p:cNvPr id="18" name="Text 16"/>
          <p:cNvSpPr/>
          <p:nvPr/>
        </p:nvSpPr>
        <p:spPr>
          <a:xfrm>
            <a:off x="533400" y="4419600"/>
            <a:ext cx="3505200" cy="76200"/>
          </a:xfrm>
          <a:prstGeom prst="roundRect">
            <a:avLst>
              <a:gd name="adj" fmla="val 50000"/>
            </a:avLst>
          </a:prstGeom>
          <a:solidFill>
            <a:srgbClr val="333333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19" name="Text 17"/>
          <p:cNvSpPr/>
          <p:nvPr/>
        </p:nvSpPr>
        <p:spPr>
          <a:xfrm>
            <a:off x="533400" y="4419600"/>
            <a:ext cx="700980" cy="76200"/>
          </a:xfrm>
          <a:prstGeom prst="roundRect">
            <a:avLst>
              <a:gd name="adj" fmla="val 50000"/>
            </a:avLst>
          </a:prstGeom>
          <a:solidFill>
            <a:srgbClr val="00FF88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20" name="Text 18"/>
          <p:cNvSpPr/>
          <p:nvPr/>
        </p:nvSpPr>
        <p:spPr>
          <a:xfrm>
            <a:off x="4495800" y="1638300"/>
            <a:ext cx="4267200" cy="3009900"/>
          </a:xfrm>
          <a:prstGeom prst="roundRect">
            <a:avLst>
              <a:gd name="adj" fmla="val 2025"/>
            </a:avLst>
          </a:prstGeom>
          <a:solidFill>
            <a:srgbClr val="1A1A1A"/>
          </a:solidFill>
          <a:ln/>
        </p:spPr>
        <p:txBody>
          <a:bodyPr wrap="square" rtlCol="0" anchor="ctr"/>
          <a:lstStyle/>
          <a:p>
            <a:pPr indent="0" marL="0">
              <a:buNone/>
            </a:pPr>
            <a:endParaRPr lang="en-US" dirty="0"/>
          </a:p>
        </p:txBody>
      </p:sp>
      <p:sp>
        <p:nvSpPr>
          <p:cNvPr id="21" name="Text 19"/>
          <p:cNvSpPr/>
          <p:nvPr/>
        </p:nvSpPr>
        <p:spPr>
          <a:xfrm>
            <a:off x="4724400" y="1905000"/>
            <a:ext cx="3886200" cy="2667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2100"/>
              </a:lnSpc>
              <a:spcBef>
                <a:spcPts val="300"/>
              </a:spcBef>
              <a:spcAft>
                <a:spcPts val="600"/>
              </a:spcAft>
              <a:buNone/>
            </a:pPr>
            <a:r>
              <a:rPr lang="en-US" sz="1350" b="1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18-Month Milestones</a:t>
            </a:r>
            <a:endParaRPr lang="en-US" sz="1350" dirty="0"/>
          </a:p>
        </p:txBody>
      </p:sp>
      <p:sp>
        <p:nvSpPr>
          <p:cNvPr id="22" name="Shape 20"/>
          <p:cNvSpPr/>
          <p:nvPr/>
        </p:nvSpPr>
        <p:spPr>
          <a:xfrm>
            <a:off x="4733925" y="2400300"/>
            <a:ext cx="0" cy="495300"/>
          </a:xfrm>
          <a:prstGeom prst="line">
            <a:avLst/>
          </a:prstGeom>
          <a:noFill/>
          <a:ln w="19050">
            <a:solidFill>
              <a:srgbClr val="00FF88"/>
            </a:solidFill>
            <a:prstDash val="solid"/>
          </a:ln>
        </p:spPr>
      </p:sp>
      <p:sp>
        <p:nvSpPr>
          <p:cNvPr id="23" name="Text 21"/>
          <p:cNvSpPr/>
          <p:nvPr/>
        </p:nvSpPr>
        <p:spPr>
          <a:xfrm>
            <a:off x="4895850" y="2438400"/>
            <a:ext cx="371132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Q1-Q2</a:t>
            </a:r>
            <a:endParaRPr lang="en-US" sz="1050" dirty="0"/>
          </a:p>
        </p:txBody>
      </p:sp>
      <p:sp>
        <p:nvSpPr>
          <p:cNvPr id="24" name="Text 22"/>
          <p:cNvSpPr/>
          <p:nvPr/>
        </p:nvSpPr>
        <p:spPr>
          <a:xfrm>
            <a:off x="4895850" y="2667000"/>
            <a:ext cx="371132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[Milestone 1]</a:t>
            </a:r>
            <a:endParaRPr lang="en-US" sz="1050" dirty="0"/>
          </a:p>
        </p:txBody>
      </p:sp>
      <p:sp>
        <p:nvSpPr>
          <p:cNvPr id="25" name="Shape 23"/>
          <p:cNvSpPr/>
          <p:nvPr/>
        </p:nvSpPr>
        <p:spPr>
          <a:xfrm>
            <a:off x="4733925" y="3162300"/>
            <a:ext cx="0" cy="495300"/>
          </a:xfrm>
          <a:prstGeom prst="line">
            <a:avLst/>
          </a:prstGeom>
          <a:noFill/>
          <a:ln w="19050">
            <a:solidFill>
              <a:srgbClr val="00FF88"/>
            </a:solidFill>
            <a:prstDash val="solid"/>
          </a:ln>
        </p:spPr>
      </p:sp>
      <p:sp>
        <p:nvSpPr>
          <p:cNvPr id="26" name="Text 24"/>
          <p:cNvSpPr/>
          <p:nvPr/>
        </p:nvSpPr>
        <p:spPr>
          <a:xfrm>
            <a:off x="4895850" y="3200400"/>
            <a:ext cx="371132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Q3-Q4</a:t>
            </a:r>
            <a:endParaRPr lang="en-US" sz="1050" dirty="0"/>
          </a:p>
        </p:txBody>
      </p:sp>
      <p:sp>
        <p:nvSpPr>
          <p:cNvPr id="27" name="Text 25"/>
          <p:cNvSpPr/>
          <p:nvPr/>
        </p:nvSpPr>
        <p:spPr>
          <a:xfrm>
            <a:off x="4895850" y="3429000"/>
            <a:ext cx="371132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[Milestone 2]</a:t>
            </a:r>
            <a:endParaRPr lang="en-US" sz="1050" dirty="0"/>
          </a:p>
        </p:txBody>
      </p:sp>
      <p:sp>
        <p:nvSpPr>
          <p:cNvPr id="28" name="Shape 26"/>
          <p:cNvSpPr/>
          <p:nvPr/>
        </p:nvSpPr>
        <p:spPr>
          <a:xfrm>
            <a:off x="4733925" y="3924300"/>
            <a:ext cx="0" cy="495300"/>
          </a:xfrm>
          <a:prstGeom prst="line">
            <a:avLst/>
          </a:prstGeom>
          <a:noFill/>
          <a:ln w="19050">
            <a:solidFill>
              <a:srgbClr val="00FF88"/>
            </a:solidFill>
            <a:prstDash val="solid"/>
          </a:ln>
        </p:spPr>
      </p:sp>
      <p:sp>
        <p:nvSpPr>
          <p:cNvPr id="29" name="Text 27"/>
          <p:cNvSpPr/>
          <p:nvPr/>
        </p:nvSpPr>
        <p:spPr>
          <a:xfrm>
            <a:off x="4895850" y="3962400"/>
            <a:ext cx="371132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00FF88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Q5-Q6</a:t>
            </a:r>
            <a:endParaRPr lang="en-US" sz="1050" dirty="0"/>
          </a:p>
        </p:txBody>
      </p:sp>
      <p:sp>
        <p:nvSpPr>
          <p:cNvPr id="30" name="Text 28"/>
          <p:cNvSpPr/>
          <p:nvPr/>
        </p:nvSpPr>
        <p:spPr>
          <a:xfrm>
            <a:off x="4895850" y="4191000"/>
            <a:ext cx="3711321" cy="190500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algn="l" indent="0" marL="0">
              <a:lnSpc>
                <a:spcPts val="15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rPr lang="en-US" sz="1050" dirty="0">
                <a:solidFill>
                  <a:srgbClr val="FFFFFF"/>
                </a:solidFill>
                <a:latin typeface="Arial" pitchFamily="34" charset="0"/>
                <a:ea typeface="Arial" pitchFamily="34" charset="-122"/>
                <a:cs typeface="Arial" pitchFamily="34" charset="-120"/>
              </a:rPr>
              <a:t>[Milestone 3]</a:t>
            </a:r>
            <a:endParaRPr lang="en-US" sz="105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(16:9)</PresentationFormat>
  <Paragraphs>0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Calibri</vt:lpstr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Startup Pitch Deck Template</dc:title>
  <dc:subject>PptxGenJS Presentation</dc:subject>
  <dc:creator>$1 Tools</dc:creator>
  <cp:lastModifiedBy>$1 Tools</cp:lastModifiedBy>
  <cp:revision>1</cp:revision>
  <dcterms:created xsi:type="dcterms:W3CDTF">2025-12-20T06:12:10Z</dcterms:created>
  <dcterms:modified xsi:type="dcterms:W3CDTF">2025-12-20T06:12:10Z</dcterms:modified>
</cp:coreProperties>
</file>